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7" r:id="rId9"/>
    <p:sldId id="262" r:id="rId10"/>
    <p:sldId id="265" r:id="rId11"/>
    <p:sldId id="264" r:id="rId12"/>
    <p:sldId id="269" r:id="rId13"/>
    <p:sldId id="268" r:id="rId14"/>
    <p:sldId id="266" r:id="rId15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9AEE6D27-F4EC-46C8-8497-D952E0896127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068717EE-1F82-4F31-9334-116DE12C3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915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717EE-1F82-4F31-9334-116DE12C391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63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DBD00-FFD7-1670-C679-057D21D01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39BD25-B9A6-D2A0-B386-DEB52F5F7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0A869-6AF4-173D-C033-230CE06E5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3B128-C0D5-5119-17C9-5E1D3F70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F6341-3B85-FB29-51A2-BE8516D10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59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2907F-0CC0-A78F-D612-BA166A5AB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5A3FF2-AAD1-AA35-20BD-23EED99FB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6CBC8-BE3F-85BC-E137-7A489E3BF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2E7FB-D7D8-2328-B951-28E450AA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47C94-B51E-347C-C1BD-6A257745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7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FFAA14-3C2D-D1C2-A1F4-CC1E0F6AC9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6B47C-EE81-CCF3-D5A5-9096262F4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FAB6-E65A-3EF1-1BCC-C393B52C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D92C8-5846-DCAE-2462-F7417E386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891D9-976C-0217-0106-B0CD56510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56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7367C-FA58-0F35-53FF-07E633FB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E1BEC-3560-7565-C128-D5F7A5247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5858A-83D7-366D-661E-CFE8D7965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C7204-FD53-A4EC-8C7E-7C0AD4ED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EF2E2-E452-5858-4643-A542DD79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8074CF-B6DD-DF23-BC50-137680615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468" y="586298"/>
            <a:ext cx="3161463" cy="79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59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AE938-68CE-74A3-475F-2915FA58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B03C9-8AC7-F64B-F39B-DB4B3F051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9B025-55CE-EBDC-9361-7D2D2976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6A46E-492C-11BA-C82B-3B50B7811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4C13-1BF7-71DD-A622-F2BBFC8F6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9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7A67-12C3-9EA4-30B7-70C590ED1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C1670-38E6-50D9-5D9E-9E9784C86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0E2C9-593F-8E51-7132-B08341CA78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A6B6C-A89F-C0B9-5C00-34D102C8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9AA3B-597A-D2CE-B209-B7768927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11C81-41D9-9600-6B8C-31608F4F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44B7F3-9F86-C7A6-FB48-A6F4175F77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468" y="586298"/>
            <a:ext cx="3161463" cy="79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15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F6735-4F8B-41CB-E42B-656DBEA86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FC740-6ADE-9066-B42B-51C99E7CD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42736-9FC0-6688-FFAE-F3BB2EB32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370CF-C406-8130-6DFB-402F2DB33E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C266F3-CB15-CDDE-70E0-7188E4277B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08D81E-E1EA-7D6F-CE43-26425481B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1AB7DB-5610-7D52-AE79-CF477238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DBE561-89BC-935A-8A16-1B117887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3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80F26-5CB7-6EF3-9BDA-59786F592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E9476-B90C-14AB-F1A7-5347B5418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709A9-3442-0CD4-1BE8-985CD7EF9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34157-4D44-9170-FD84-27965087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50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EE1DD-AB2C-5C20-1C1D-04DB1E9F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435A9B-14E1-C91E-8B5D-8B26A973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5DB72-8AC5-0C6E-AE70-8432ABBA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1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20F1B-9760-CF53-A2DD-5F48A5153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D4C39-B938-1303-DC81-048B36EB5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CA140-8D3B-ED0D-F3A3-B5B0810D0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6F7A1-74A8-F5F8-FB1C-52CB72FCB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47695D-CB35-2206-27A6-2F618716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CE2B3-326D-B509-99EB-8C6625A0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9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C4D14-B714-E1E2-1FE0-95C67921F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E73A85-32F0-35EA-8886-AD8342975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AD1F7-F1EB-A0F6-740E-A81206171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2FF518-40A5-EEBC-E586-9428FC6F5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4C8F7-2464-E6B2-8452-B5F6A568D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1A8CB-D70C-C839-F102-3108115F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704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C752FE-E588-CC94-5298-FB08E470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4784D-B914-A1B3-5DA0-AEFDD4AC4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9E767-2056-5722-91CC-B2B031DD2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891B82-DD6B-4321-9FA5-D8678094487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5FD4C-833C-DD2A-943C-0FC3441152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F8A7A-7B5B-38CB-FFB1-EF1709BAB5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513D36-C175-44C9-B889-F444D041A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39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Parishclerk@easebourne.org" TargetMode="External"/><Relationship Id="rId2" Type="http://schemas.openxmlformats.org/officeDocument/2006/relationships/hyperlink" Target="mailto:planningpolicy@southdowns.gov.uk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651FC1-F392-4243-2F9F-4C6160C20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34640"/>
            <a:ext cx="9144000" cy="2987040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SDNPA LOCAL PLAN REVIEW</a:t>
            </a:r>
            <a:endParaRPr lang="en-GB" sz="4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PUBLIC MEETING</a:t>
            </a:r>
            <a:endParaRPr lang="en-GB" sz="4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4000" dirty="0">
                <a:solidFill>
                  <a:schemeClr val="accent6">
                    <a:lumMod val="75000"/>
                  </a:schemeClr>
                </a:solidFill>
              </a:rPr>
              <a:t>Easebourne Primary School </a:t>
            </a:r>
          </a:p>
          <a:p>
            <a:r>
              <a:rPr lang="en-GB" sz="4000" dirty="0">
                <a:solidFill>
                  <a:schemeClr val="accent6">
                    <a:lumMod val="75000"/>
                  </a:schemeClr>
                </a:solidFill>
              </a:rPr>
              <a:t>7pm-8.30pm Thursday 4 June 2026 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EDA03E-0298-3D76-F8FB-2E331FC512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562" y="940882"/>
            <a:ext cx="5478936" cy="137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334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FD5E7-D591-4F1A-D8A4-CF5338AE8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58840" cy="1325563"/>
          </a:xfrm>
        </p:spPr>
        <p:txBody>
          <a:bodyPr/>
          <a:lstStyle/>
          <a:p>
            <a:r>
              <a:rPr lang="en-GB" dirty="0">
                <a:solidFill>
                  <a:schemeClr val="dk1"/>
                </a:solidFill>
              </a:rPr>
              <a:t>Presentations from local residents’ groups</a:t>
            </a: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82D1C5A-12C9-BB1D-A5ED-E5E89E57C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460" y="2399071"/>
            <a:ext cx="10515600" cy="29398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b="1" dirty="0" err="1"/>
              <a:t>Upperfield</a:t>
            </a:r>
            <a:r>
              <a:rPr lang="en-US" sz="3200" b="1" dirty="0"/>
              <a:t> Residents Group</a:t>
            </a:r>
          </a:p>
          <a:p>
            <a:pPr lvl="1">
              <a:buFont typeface="Aptos" panose="020B0004020202020204" pitchFamily="34" charset="0"/>
              <a:buChar char="—"/>
            </a:pPr>
            <a:r>
              <a:rPr lang="en-US" sz="2800" dirty="0"/>
              <a:t> Peter Moss</a:t>
            </a:r>
          </a:p>
          <a:p>
            <a:pPr marL="0" indent="0">
              <a:buNone/>
            </a:pPr>
            <a:endParaRPr lang="en-US" sz="32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/>
              <a:t>Residents Action Group (RAG)</a:t>
            </a:r>
          </a:p>
          <a:p>
            <a:pPr lvl="1">
              <a:buFont typeface="Aptos" panose="020B0004020202020204" pitchFamily="34" charset="0"/>
              <a:buChar char="—"/>
            </a:pPr>
            <a:r>
              <a:rPr lang="en-US" sz="2800" dirty="0"/>
              <a:t> Nicole Reid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34873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5554-B71C-06CC-69CA-F79D7EECD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37400" cy="1325563"/>
          </a:xfrm>
        </p:spPr>
        <p:txBody>
          <a:bodyPr/>
          <a:lstStyle/>
          <a:p>
            <a:r>
              <a:rPr lang="en-US" dirty="0">
                <a:solidFill>
                  <a:schemeClr val="dk1"/>
                </a:solidFill>
              </a:rPr>
              <a:t>How to submit your own comments to SDNPA</a:t>
            </a: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5679AD-05E0-02E6-593A-935693BBCA56}"/>
              </a:ext>
            </a:extLst>
          </p:cNvPr>
          <p:cNvSpPr/>
          <p:nvPr/>
        </p:nvSpPr>
        <p:spPr>
          <a:xfrm>
            <a:off x="9485835" y="2096032"/>
            <a:ext cx="2072640" cy="381052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2800" b="1" dirty="0"/>
              <a:t>DEMO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Emma Tremaine</a:t>
            </a:r>
            <a:endParaRPr lang="en-GB" sz="28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2784AA-5894-F5B7-3EE9-347FB7C95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63408"/>
            <a:ext cx="8329441" cy="4410881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517487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43811-EF8C-F8FB-9E44-64C59F907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85CD-C999-789C-A44C-64E4BE9FE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58840" cy="1325563"/>
          </a:xfrm>
        </p:spPr>
        <p:txBody>
          <a:bodyPr/>
          <a:lstStyle/>
          <a:p>
            <a:r>
              <a:rPr lang="en-GB" dirty="0"/>
              <a:t>What can you comment on?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1DBB80-A69F-60F3-9019-BEAFBC6DF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585"/>
            <a:ext cx="10515600" cy="4524375"/>
          </a:xfrm>
        </p:spPr>
        <p:txBody>
          <a:bodyPr>
            <a:normAutofit/>
          </a:bodyPr>
          <a:lstStyle/>
          <a:p>
            <a:r>
              <a:rPr lang="en-US" dirty="0"/>
              <a:t>The SDNPA guidance says: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262346-4BBE-9845-4AF4-8852CD83F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04" y="2644017"/>
            <a:ext cx="10519903" cy="284238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32783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937BD-9094-B687-C117-DEC652DFE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334A7-B60D-2CB0-F4C9-E9E64CE85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58840" cy="1325563"/>
          </a:xfrm>
        </p:spPr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Actions for you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59CDE8-F04B-4C3A-201C-07EC6953D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100" y="1826260"/>
            <a:ext cx="10726420" cy="4524375"/>
          </a:xfrm>
          <a:ln>
            <a:solidFill>
              <a:schemeClr val="accent1"/>
            </a:solidFill>
          </a:ln>
        </p:spPr>
        <p:txBody>
          <a:bodyPr tIns="180000" rIns="108000" bIns="144000"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/>
              <a:t>Submit your comments to us </a:t>
            </a:r>
            <a:r>
              <a:rPr lang="en-US" b="1" u="sng" dirty="0"/>
              <a:t>and</a:t>
            </a:r>
            <a:r>
              <a:rPr lang="en-US" b="1" dirty="0"/>
              <a:t> SDNPA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Submit via the SDNPA online Planning portal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Email </a:t>
            </a:r>
            <a:r>
              <a:rPr lang="en-US" sz="2800" dirty="0">
                <a:hlinkClick r:id="rId2"/>
              </a:rPr>
              <a:t>planningpolicy@southdowns.gov.uk</a:t>
            </a:r>
            <a:r>
              <a:rPr lang="en-US" sz="2800" dirty="0"/>
              <a:t> 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Copy your email to </a:t>
            </a:r>
            <a:r>
              <a:rPr lang="en-US" sz="2800" dirty="0">
                <a:hlinkClick r:id="rId3"/>
              </a:rPr>
              <a:t>Parishclerk@easebourne.org</a:t>
            </a:r>
            <a:r>
              <a:rPr lang="en-US" sz="2800" dirty="0"/>
              <a:t>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Write to the Planning Department, SDNPA, North Street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Spread the word – make sure your </a:t>
            </a:r>
            <a:r>
              <a:rPr lang="en-US" b="1" dirty="0" err="1"/>
              <a:t>neighbours</a:t>
            </a:r>
            <a:r>
              <a:rPr lang="en-US" b="1" dirty="0"/>
              <a:t> know about the plans and have their chance to object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</a:rPr>
              <a:t>The deadline for comment is 23.59 on 23</a:t>
            </a:r>
            <a:r>
              <a:rPr lang="en-US" b="1" baseline="30000" dirty="0">
                <a:solidFill>
                  <a:srgbClr val="FF0000"/>
                </a:solidFill>
              </a:rPr>
              <a:t>rd</a:t>
            </a:r>
            <a:r>
              <a:rPr lang="en-US" b="1" dirty="0">
                <a:solidFill>
                  <a:srgbClr val="FF0000"/>
                </a:solidFill>
              </a:rPr>
              <a:t> June 2026</a:t>
            </a:r>
          </a:p>
        </p:txBody>
      </p:sp>
    </p:spTree>
    <p:extLst>
      <p:ext uri="{BB962C8B-B14F-4D97-AF65-F5344CB8AC3E}">
        <p14:creationId xmlns:p14="http://schemas.microsoft.com/office/powerpoint/2010/main" val="1212721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05193-71B0-796E-3672-E1D53EEFC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Have your say</a:t>
            </a: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576C4C3-65F3-A721-2E69-21462E5B436B}"/>
              </a:ext>
            </a:extLst>
          </p:cNvPr>
          <p:cNvSpPr/>
          <p:nvPr/>
        </p:nvSpPr>
        <p:spPr>
          <a:xfrm>
            <a:off x="680258" y="1833007"/>
            <a:ext cx="10791306" cy="45054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3600" b="1" dirty="0"/>
              <a:t>There are stations around the room for you to: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Talk to EPC Councillors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Ask questions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Look at SDNPA Local Plan materials; and </a:t>
            </a:r>
          </a:p>
          <a:p>
            <a:pPr marL="1341438" indent="-538163">
              <a:spcBef>
                <a:spcPts val="600"/>
              </a:spcBef>
              <a:buFont typeface="Aptos" panose="020B0004020202020204" pitchFamily="34" charset="0"/>
              <a:buChar char="—"/>
            </a:pPr>
            <a:r>
              <a:rPr lang="en-US" sz="3600" b="1" dirty="0"/>
              <a:t>Add your comments and thoughts.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2747639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D53DC-8B50-0692-4DDE-E6798331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this Meeting</a:t>
            </a: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E11CFA6-2BC8-F539-6F9D-302E6AED1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292441"/>
              </p:ext>
            </p:extLst>
          </p:nvPr>
        </p:nvGraphicFramePr>
        <p:xfrm>
          <a:off x="746760" y="1690688"/>
          <a:ext cx="11059160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9160">
                  <a:extLst>
                    <a:ext uri="{9D8B030D-6E8A-4147-A177-3AD203B41FA5}">
                      <a16:colId xmlns:a16="http://schemas.microsoft.com/office/drawing/2014/main" val="2309044125"/>
                    </a:ext>
                  </a:extLst>
                </a:gridCol>
              </a:tblGrid>
              <a:tr h="282130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000" b="0" dirty="0">
                          <a:solidFill>
                            <a:schemeClr val="tx1"/>
                          </a:solidFill>
                        </a:rPr>
                        <a:t>On 12 May 2026 the SDNPA published its latest version of its proposed Local Plan - this time for its second (Regulation 19) consultation.</a:t>
                      </a:r>
                      <a:r>
                        <a:rPr lang="en-GB" sz="3000" b="0" dirty="0"/>
                        <a:t> 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000" b="0" i="0" dirty="0">
                          <a:solidFill>
                            <a:srgbClr val="FFFF00"/>
                          </a:solidFill>
                        </a:rPr>
                        <a:t>The purpose of this meeting is to provide information on the proposed SDNPA Local Plan and gather feedback from you that will influence the Parish Council response.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89411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2560DBE-B7B8-ED65-415D-88A8B143FD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83586"/>
              </p:ext>
            </p:extLst>
          </p:nvPr>
        </p:nvGraphicFramePr>
        <p:xfrm>
          <a:off x="838200" y="4796472"/>
          <a:ext cx="10515600" cy="136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309044125"/>
                    </a:ext>
                  </a:extLst>
                </a:gridCol>
              </a:tblGrid>
              <a:tr h="1147622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000" b="1" u="sng" dirty="0">
                          <a:solidFill>
                            <a:schemeClr val="tx1"/>
                          </a:solidFill>
                        </a:rPr>
                        <a:t>Cautionary Note: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Easebourne Parish Council is not a “statutory consultee” … our comments carry the same weight as any private individual; however, </a:t>
                      </a:r>
                      <a:r>
                        <a:rPr lang="en-GB" sz="2000" b="1" u="none" dirty="0">
                          <a:solidFill>
                            <a:schemeClr val="tx1"/>
                          </a:solidFill>
                        </a:rPr>
                        <a:t>we will do our best </a:t>
                      </a: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to capture your views and present them to SDNPA.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059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661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F3410-EFCA-4538-F81A-AA53A2B7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045"/>
            <a:ext cx="10515600" cy="915035"/>
          </a:xfrm>
        </p:spPr>
        <p:txBody>
          <a:bodyPr>
            <a:normAutofit/>
          </a:bodyPr>
          <a:lstStyle/>
          <a:p>
            <a:r>
              <a:rPr lang="en-US" sz="3600" b="1" dirty="0"/>
              <a:t>What we are going to cover</a:t>
            </a:r>
            <a:endParaRPr lang="en-GB" sz="36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312F50-BD2C-AE04-1F74-959F699E9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757763"/>
              </p:ext>
            </p:extLst>
          </p:nvPr>
        </p:nvGraphicFramePr>
        <p:xfrm>
          <a:off x="716281" y="1624354"/>
          <a:ext cx="9474200" cy="48838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474200">
                  <a:extLst>
                    <a:ext uri="{9D8B030D-6E8A-4147-A177-3AD203B41FA5}">
                      <a16:colId xmlns:a16="http://schemas.microsoft.com/office/drawing/2014/main" val="394248912"/>
                    </a:ext>
                  </a:extLst>
                </a:gridCol>
              </a:tblGrid>
              <a:tr h="383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732869143"/>
                  </a:ext>
                </a:extLst>
              </a:tr>
              <a:tr h="17982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are we here? … what is a Local Plan and why is important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a Local Plan.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contained within a Local Plan - specifically the proposed SDNPA Local Plan.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are the timelines for the proposed SDNPA Local Plan.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– and where - is Easebourne affected by this local plan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has been commented on so far.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2583362164"/>
                  </a:ext>
                </a:extLst>
              </a:tr>
              <a:tr h="383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Comments from local residents groups:</a:t>
                      </a:r>
                    </a:p>
                    <a:p>
                      <a:pPr marL="742950" lvl="1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ptos" panose="020B0004020202020204" pitchFamily="34" charset="0"/>
                        <a:buChar char="—"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Upperfield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Residents Association</a:t>
                      </a:r>
                    </a:p>
                    <a:p>
                      <a:pPr marL="742950" lvl="1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ptos" panose="020B0004020202020204" pitchFamily="34" charset="0"/>
                        <a:buChar char="—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Residents Action Group (RAG)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2678400096"/>
                  </a:ext>
                </a:extLst>
              </a:tr>
              <a:tr h="949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submit your comments to SDNPA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Actions for you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ptos" panose="020B0004020202020204" pitchFamily="34" charset="0"/>
                        <a:buChar char="—"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your say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3685827200"/>
                  </a:ext>
                </a:extLst>
              </a:tr>
              <a:tr h="186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Wrap up &amp; Close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3783426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17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61A99-0339-8AE8-9FE2-6741E7BCE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dk1"/>
                </a:solidFill>
              </a:rPr>
              <a:t>What is a Local Plan</a:t>
            </a:r>
            <a:endParaRPr lang="en-GB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E3DFF-B389-83B9-21C6-2C1815CE2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60" y="1690688"/>
            <a:ext cx="10647680" cy="468979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sz="1800" dirty="0"/>
              <a:t>Local plans are a medium-term planning document – renewed every 5 years and used by Local Planning Authorities (LPA) to establish and document the vision and plans for each area.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sz="1800" dirty="0"/>
              <a:t>National planning policy says that the planning system should be genuinely plan-led, and that succinct and up-to-date plans should provide:</a:t>
            </a:r>
          </a:p>
          <a:p>
            <a:pPr marL="538163" lvl="1" indent="-274638">
              <a:lnSpc>
                <a:spcPct val="110000"/>
              </a:lnSpc>
              <a:buFont typeface="Aptos" panose="020B0004020202020204" pitchFamily="34" charset="0"/>
              <a:buChar char="—"/>
            </a:pPr>
            <a:r>
              <a:rPr lang="en-GB" sz="1800" dirty="0"/>
              <a:t>a positive vision for the future of each area; </a:t>
            </a:r>
          </a:p>
          <a:p>
            <a:pPr marL="538163" lvl="1" indent="-274638">
              <a:lnSpc>
                <a:spcPct val="110000"/>
              </a:lnSpc>
              <a:buFont typeface="Aptos" panose="020B0004020202020204" pitchFamily="34" charset="0"/>
              <a:buChar char="—"/>
            </a:pPr>
            <a:r>
              <a:rPr lang="en-GB" sz="1800" dirty="0"/>
              <a:t>a framework for meeting housing needs and addressing other economic, social and environmental priorities; and </a:t>
            </a:r>
          </a:p>
          <a:p>
            <a:pPr marL="538163" lvl="1" indent="-274638">
              <a:lnSpc>
                <a:spcPct val="110000"/>
              </a:lnSpc>
              <a:buFont typeface="Aptos" panose="020B0004020202020204" pitchFamily="34" charset="0"/>
              <a:buChar char="—"/>
            </a:pPr>
            <a:r>
              <a:rPr lang="en-GB" sz="1800" dirty="0"/>
              <a:t>a platform for local people to shape their surroundings.</a:t>
            </a:r>
          </a:p>
          <a:p>
            <a:pPr>
              <a:lnSpc>
                <a:spcPct val="110000"/>
              </a:lnSpc>
            </a:pPr>
            <a:r>
              <a:rPr lang="en-GB" sz="1800" b="1" dirty="0"/>
              <a:t>Why does this matter?  </a:t>
            </a:r>
            <a:r>
              <a:rPr lang="en-GB" sz="1800" dirty="0"/>
              <a:t>because once the Local Plan is agreed the LPA will usually follow it - so if you disagree with it </a:t>
            </a:r>
            <a:r>
              <a:rPr lang="en-GB" sz="1800" b="1" dirty="0"/>
              <a:t>NOW</a:t>
            </a:r>
            <a:r>
              <a:rPr lang="en-GB" sz="1800" dirty="0"/>
              <a:t> is the time to say. </a:t>
            </a:r>
          </a:p>
          <a:p>
            <a:pPr>
              <a:lnSpc>
                <a:spcPct val="110000"/>
              </a:lnSpc>
            </a:pPr>
            <a:r>
              <a:rPr lang="en-GB" sz="1800" dirty="0">
                <a:solidFill>
                  <a:srgbClr val="FF0000"/>
                </a:solidFill>
              </a:rPr>
              <a:t>This is </a:t>
            </a:r>
            <a:r>
              <a:rPr lang="en-GB" sz="1800" b="1" dirty="0">
                <a:solidFill>
                  <a:srgbClr val="FF0000"/>
                </a:solidFill>
              </a:rPr>
              <a:t>NOT</a:t>
            </a:r>
            <a:r>
              <a:rPr lang="en-GB" sz="1800" dirty="0">
                <a:solidFill>
                  <a:srgbClr val="FF0000"/>
                </a:solidFill>
              </a:rPr>
              <a:t> the same situation as we were in when detailed plans were submitted for the most recent 3 sites in the village. </a:t>
            </a:r>
          </a:p>
        </p:txBody>
      </p:sp>
    </p:spTree>
    <p:extLst>
      <p:ext uri="{BB962C8B-B14F-4D97-AF65-F5344CB8AC3E}">
        <p14:creationId xmlns:p14="http://schemas.microsoft.com/office/powerpoint/2010/main" val="32417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BA6-4C78-979B-D34E-133028782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40" y="263525"/>
            <a:ext cx="7493000" cy="1325563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chemeClr val="dk1"/>
                </a:solidFill>
              </a:rPr>
              <a:t>What is contained within the proposed SDNPA Local Plan</a:t>
            </a:r>
            <a:endParaRPr lang="en-GB" sz="3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B4C03B-9F7A-24C8-14B3-C937BCBDA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192654"/>
              </p:ext>
            </p:extLst>
          </p:nvPr>
        </p:nvGraphicFramePr>
        <p:xfrm>
          <a:off x="551180" y="1761807"/>
          <a:ext cx="11089639" cy="4604856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3025140">
                  <a:extLst>
                    <a:ext uri="{9D8B030D-6E8A-4147-A177-3AD203B41FA5}">
                      <a16:colId xmlns:a16="http://schemas.microsoft.com/office/drawing/2014/main" val="1452319174"/>
                    </a:ext>
                  </a:extLst>
                </a:gridCol>
                <a:gridCol w="3180027">
                  <a:extLst>
                    <a:ext uri="{9D8B030D-6E8A-4147-A177-3AD203B41FA5}">
                      <a16:colId xmlns:a16="http://schemas.microsoft.com/office/drawing/2014/main" val="2334527152"/>
                    </a:ext>
                  </a:extLst>
                </a:gridCol>
                <a:gridCol w="2704279">
                  <a:extLst>
                    <a:ext uri="{9D8B030D-6E8A-4147-A177-3AD203B41FA5}">
                      <a16:colId xmlns:a16="http://schemas.microsoft.com/office/drawing/2014/main" val="1433826047"/>
                    </a:ext>
                  </a:extLst>
                </a:gridCol>
                <a:gridCol w="2180193">
                  <a:extLst>
                    <a:ext uri="{9D8B030D-6E8A-4147-A177-3AD203B41FA5}">
                      <a16:colId xmlns:a16="http://schemas.microsoft.com/office/drawing/2014/main" val="1520787640"/>
                    </a:ext>
                  </a:extLst>
                </a:gridCol>
              </a:tblGrid>
              <a:tr h="65549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Introduction and Context</a:t>
                      </a:r>
                      <a:endParaRPr lang="en-GB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indent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Explaining what the Local Plan aims to do, how it fits in with National and Regional and relevant local information (e.g. local population,  demographics and expected growth).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264466"/>
                  </a:ext>
                </a:extLst>
              </a:tr>
              <a:tr h="65549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Vision &amp; Objectives</a:t>
                      </a:r>
                      <a:endParaRPr lang="en-GB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This section lays out SDNPA’s Vision and objectives … which have recently been refreshed &amp; renewed in SDNPA’s Partnership Management Plan (2026-31).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84263"/>
                  </a:ext>
                </a:extLst>
              </a:tr>
              <a:tr h="120749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Spatial Portrait &amp; Strategy</a:t>
                      </a:r>
                      <a:endParaRPr lang="en-GB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This section lays out some of the things that make the SDNP special; our key challenges and the strategy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/>
                        <a:t>… which is broadly to develop where infrastructure (particularly transport is strongest).  Easebourne is classified as “amber – some potential”  </a:t>
                      </a:r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325710"/>
                  </a:ext>
                </a:extLst>
              </a:tr>
              <a:tr h="379496">
                <a:tc rowSpan="2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STRATEGIC POLICIES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400" b="0" dirty="0"/>
                        <a:t>(Pages 20-137)</a:t>
                      </a:r>
                      <a:endParaRPr lang="en-GB" sz="1400" b="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SDNPA has listed 58 Strategic Policies, covering various elements relevant to planning: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44529"/>
                  </a:ext>
                </a:extLst>
              </a:tr>
              <a:tr h="9706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LANDSCAPE &amp; HERITAGE </a:t>
                      </a:r>
                    </a:p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NATURE &amp; CLIMATE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WATER &amp; POLLUTION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HOUSING</a:t>
                      </a:r>
                    </a:p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ECONOMY</a:t>
                      </a:r>
                    </a:p>
                    <a:p>
                      <a:pPr marL="285750" indent="-28575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COMMUNITY SPACES 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TRANSPORT &amp; INFRASTRUCTURE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594842"/>
                  </a:ext>
                </a:extLst>
              </a:tr>
              <a:tr h="613316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b="1" dirty="0"/>
                        <a:t>SITE ALLOCATIONS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(Pages 138-293)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Details the plans &amp; the proposed sites for each “Primary Settlement”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 there are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 proposed Sites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across the National Park  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614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61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E7385-BAC9-B194-CCF2-1E727FDC9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7804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dk1"/>
                </a:solidFill>
              </a:rPr>
              <a:t>What are the timelines for the proposed SDNPA Local Plan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9C7550A-E59E-DF54-A72A-1E1FA7527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874230"/>
              </p:ext>
            </p:extLst>
          </p:nvPr>
        </p:nvGraphicFramePr>
        <p:xfrm>
          <a:off x="838200" y="1683615"/>
          <a:ext cx="10490200" cy="48092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2696006443"/>
                    </a:ext>
                  </a:extLst>
                </a:gridCol>
                <a:gridCol w="9438640">
                  <a:extLst>
                    <a:ext uri="{9D8B030D-6E8A-4147-A177-3AD203B41FA5}">
                      <a16:colId xmlns:a16="http://schemas.microsoft.com/office/drawing/2014/main" val="2999309831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2022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Preparation of the new proposed Local Plan began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26251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2023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Early engagement with Town and Parish Councils – encouraging Parish Priorities Statements … Easebourne Parish Council  produced a “Village Design Statement” 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62445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2024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SDNPA produced various supporting reports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5471698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2025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Jan- Mar: First (Regulation 18) Consultation. Over 3,700 comment received.</a:t>
                      </a:r>
                      <a:endParaRPr lang="en-GB" sz="1900" dirty="0"/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EPC and many residents submitted 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7311486"/>
                  </a:ext>
                </a:extLst>
              </a:tr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2026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b="1" dirty="0">
                          <a:solidFill>
                            <a:srgbClr val="FF0000"/>
                          </a:solidFill>
                        </a:rPr>
                        <a:t>May-Jun: Second (Regulation 19) Consultation.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SDNPA submits its proposed Local Plan (plus comments) to the Secretary of State for independent examination.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8217127"/>
                  </a:ext>
                </a:extLst>
              </a:tr>
              <a:tr h="76697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2027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900" dirty="0"/>
                        <a:t>New Local Plan expected to be adopted.</a:t>
                      </a:r>
                      <a:endParaRPr lang="en-GB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731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395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C0F6A-702A-AC11-F38A-93CCB8EE2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1012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dk1"/>
                </a:solidFill>
              </a:rPr>
              <a:t>How – and where - is Easebourne affected by this local plan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9A5BDF-8A4C-3B1C-4C7D-243BD760C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747091"/>
              </p:ext>
            </p:extLst>
          </p:nvPr>
        </p:nvGraphicFramePr>
        <p:xfrm>
          <a:off x="612140" y="1550671"/>
          <a:ext cx="10967720" cy="4954269"/>
        </p:xfrm>
        <a:graphic>
          <a:graphicData uri="http://schemas.openxmlformats.org/drawingml/2006/table">
            <a:tbl>
              <a:tblPr firstCol="1" bandRow="1">
                <a:tableStyleId>{5A111915-BE36-4E01-A7E5-04B1672EAD32}</a:tableStyleId>
              </a:tblPr>
              <a:tblGrid>
                <a:gridCol w="1886864">
                  <a:extLst>
                    <a:ext uri="{9D8B030D-6E8A-4147-A177-3AD203B41FA5}">
                      <a16:colId xmlns:a16="http://schemas.microsoft.com/office/drawing/2014/main" val="360641659"/>
                    </a:ext>
                  </a:extLst>
                </a:gridCol>
                <a:gridCol w="9080856">
                  <a:extLst>
                    <a:ext uri="{9D8B030D-6E8A-4147-A177-3AD203B41FA5}">
                      <a16:colId xmlns:a16="http://schemas.microsoft.com/office/drawing/2014/main" val="3989744984"/>
                    </a:ext>
                  </a:extLst>
                </a:gridCol>
              </a:tblGrid>
              <a:tr h="961389">
                <a:tc>
                  <a:txBody>
                    <a:bodyPr/>
                    <a:lstStyle/>
                    <a:p>
                      <a:r>
                        <a:rPr lang="en-US" b="1" dirty="0"/>
                        <a:t>Settlement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Easebourne is now being considered in with Midhurst.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While this may seem sensible on some levels, as Easebourne is much smaller and distinct from Midhurst (politically, geographically and in character) EPC has already objected to SDNPA on this. </a:t>
                      </a:r>
                      <a:endParaRPr lang="en-GB" sz="1650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816428"/>
                  </a:ext>
                </a:extLst>
              </a:tr>
              <a:tr h="1746077">
                <a:tc>
                  <a:txBody>
                    <a:bodyPr/>
                    <a:lstStyle/>
                    <a:p>
                      <a:r>
                        <a:rPr lang="en-US" b="1" dirty="0"/>
                        <a:t>Representation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 err="1"/>
                        <a:t>Easbourne</a:t>
                      </a:r>
                      <a:r>
                        <a:rPr lang="en-US" sz="1650" dirty="0"/>
                        <a:t> is described as having a population of 1,170 people all living in the old village. However, Easebourne Civil Parish (and Electoral Ward) has over 2,000 people – a third of whom live on the King Edward VII Estate.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The SDNPA makes no reference to the King Edward VII estate, neither to the major development still going on there nor the c.800 residents.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50" dirty="0"/>
                        <a:t>EPC believed this is disingenuous and has objected to SDNPA on this. </a:t>
                      </a:r>
                      <a:endParaRPr lang="en-GB" sz="1650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240497"/>
                  </a:ext>
                </a:extLst>
              </a:tr>
              <a:tr h="820125">
                <a:tc>
                  <a:txBody>
                    <a:bodyPr/>
                    <a:lstStyle/>
                    <a:p>
                      <a:r>
                        <a:rPr lang="en-US" b="1" dirty="0"/>
                        <a:t>Sites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fontAlgn="b"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en-US" sz="16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three sites originally identified remain on the list with only minor adjustments.</a:t>
                      </a: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0" algn="l" fontAlgn="b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endParaRPr lang="en-US" sz="16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06766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810D44C-960F-97F2-B426-323038EAA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269" y="4862512"/>
            <a:ext cx="8914131" cy="132556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04059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B58B-BB61-D523-28B1-F5A3C4929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three sites 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C9B203-44CF-7D9F-63B5-629011563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74302"/>
              </p:ext>
            </p:extLst>
          </p:nvPr>
        </p:nvGraphicFramePr>
        <p:xfrm>
          <a:off x="838200" y="1690688"/>
          <a:ext cx="10515600" cy="484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41767609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18107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36979817"/>
                    </a:ext>
                  </a:extLst>
                </a:gridCol>
              </a:tblGrid>
              <a:tr h="869156">
                <a:tc>
                  <a:txBody>
                    <a:bodyPr/>
                    <a:lstStyle/>
                    <a:p>
                      <a:r>
                        <a:rPr lang="en-US" b="1" dirty="0"/>
                        <a:t>CH203 - Land adjacent to former Easebourne School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CH147 - Midhurst Community Hospital and 1-2 Rotherfield Mews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CH206 - Land west of </a:t>
                      </a:r>
                      <a:r>
                        <a:rPr lang="en-US" b="1" dirty="0" err="1"/>
                        <a:t>Budgenor</a:t>
                      </a:r>
                      <a:r>
                        <a:rPr lang="en-US" b="1" dirty="0"/>
                        <a:t> Lodge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892736"/>
                  </a:ext>
                </a:extLst>
              </a:tr>
              <a:tr h="869156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195118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F0779951-139B-178B-2E16-DB8E04F20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804" y="2674434"/>
            <a:ext cx="2500755" cy="37245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BBD8F0C-7E8B-DA4E-305D-8801D5B0A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071" y="2766835"/>
            <a:ext cx="2593969" cy="34979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2C33100-08A3-A72E-7C3B-63505ACA1D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6277" y="2766835"/>
            <a:ext cx="2714443" cy="353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79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9F55-0CE2-3EEC-1D7C-F460A4D19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0" y="108109"/>
            <a:ext cx="7513320" cy="1325563"/>
          </a:xfrm>
        </p:spPr>
        <p:txBody>
          <a:bodyPr/>
          <a:lstStyle/>
          <a:p>
            <a:r>
              <a:rPr lang="en-GB" dirty="0">
                <a:solidFill>
                  <a:schemeClr val="dk1"/>
                </a:solidFill>
              </a:rPr>
              <a:t>What has been commented on so far</a:t>
            </a: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5D687B-0A31-2E2C-5BA0-2742A0F50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954942"/>
              </p:ext>
            </p:extLst>
          </p:nvPr>
        </p:nvGraphicFramePr>
        <p:xfrm>
          <a:off x="510540" y="1433672"/>
          <a:ext cx="11170920" cy="5090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43860">
                  <a:extLst>
                    <a:ext uri="{9D8B030D-6E8A-4147-A177-3AD203B41FA5}">
                      <a16:colId xmlns:a16="http://schemas.microsoft.com/office/drawing/2014/main" val="2513466970"/>
                    </a:ext>
                  </a:extLst>
                </a:gridCol>
                <a:gridCol w="8227060">
                  <a:extLst>
                    <a:ext uri="{9D8B030D-6E8A-4147-A177-3AD203B41FA5}">
                      <a16:colId xmlns:a16="http://schemas.microsoft.com/office/drawing/2014/main" val="2709265173"/>
                    </a:ext>
                  </a:extLst>
                </a:gridCol>
              </a:tblGrid>
              <a:tr h="1948656">
                <a:tc>
                  <a:txBody>
                    <a:bodyPr/>
                    <a:lstStyle/>
                    <a:p>
                      <a:r>
                        <a:rPr lang="en-US" sz="2000" b="1" dirty="0"/>
                        <a:t>In response to the Reg 18. Consultation </a:t>
                      </a:r>
                    </a:p>
                    <a:p>
                      <a:r>
                        <a:rPr lang="en-US" sz="2000" b="1" dirty="0"/>
                        <a:t>(March 2025)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EPC </a:t>
                      </a:r>
                      <a:r>
                        <a:rPr lang="en-US" sz="1600" i="1" dirty="0"/>
                        <a:t>“</a:t>
                      </a:r>
                      <a:r>
                        <a:rPr lang="en-US" sz="1600" b="1" i="1" dirty="0"/>
                        <a:t>strongly objected</a:t>
                      </a:r>
                      <a:r>
                        <a:rPr lang="en-US" sz="1600" dirty="0"/>
                        <a:t>” to all three sites: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CH147 </a:t>
                      </a:r>
                      <a:r>
                        <a:rPr lang="en-GB" sz="1600" dirty="0"/>
                        <a:t>Midhurst Community Hospital and 1-2 Rotherfield Mews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CH203 </a:t>
                      </a:r>
                      <a:r>
                        <a:rPr lang="en-GB" sz="1600" dirty="0"/>
                        <a:t>Land adjacent to former Easebourne School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/>
                        <a:t>CH206  Land west of </a:t>
                      </a:r>
                      <a:r>
                        <a:rPr lang="en-GB" sz="1600" dirty="0" err="1"/>
                        <a:t>Budgenor</a:t>
                      </a:r>
                      <a:r>
                        <a:rPr lang="en-GB" sz="1600" dirty="0"/>
                        <a:t> Lodge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600" dirty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600" dirty="0"/>
                        <a:t>The basis for these objections being: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Disproportionate scale of development and impact on housing density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 within a National Park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Heritage and Character … including proximity to listed buildings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of Farmland &amp; Greenfield Areas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of Biodiversity and Habitats</a:t>
                      </a:r>
                      <a:endParaRPr lang="en-GB" sz="1600" b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Impact on Traffic and Pollution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Infrastructure</a:t>
                      </a:r>
                    </a:p>
                    <a:p>
                      <a:pPr marL="742950" lvl="1" indent="-285750">
                        <a:buFont typeface="Aptos" panose="020B0004020202020204" pitchFamily="34" charset="0"/>
                        <a:buChar char="—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Schools </a:t>
                      </a:r>
                    </a:p>
                    <a:p>
                      <a:pPr marL="742950" lvl="1" indent="-285750">
                        <a:buFont typeface="Aptos" panose="020B0004020202020204" pitchFamily="34" charset="0"/>
                        <a:buChar char="—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Healthcare</a:t>
                      </a:r>
                    </a:p>
                    <a:p>
                      <a:pPr marL="742950" lvl="1" indent="-285750">
                        <a:buFont typeface="Aptos" panose="020B0004020202020204" pitchFamily="34" charset="0"/>
                        <a:buChar char="—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Utilities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and Sustainability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Types of Housing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 Transport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239762"/>
                  </a:ext>
                </a:extLst>
              </a:tr>
              <a:tr h="313848">
                <a:tc gridSpan="2">
                  <a:txBody>
                    <a:bodyPr/>
                    <a:lstStyle/>
                    <a:p>
                      <a:r>
                        <a:rPr lang="en-US" dirty="0"/>
                        <a:t>SDNPA initially misrepresented EPC’s comments but this was corrected in July 2026.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209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833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Application>Microsoft Office PowerPoint</Application>
  <PresentationFormat>Widescreen</PresentationFormat>
  <Paragraphs>153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Wingdings</vt:lpstr>
      <vt:lpstr>Office Theme</vt:lpstr>
      <vt:lpstr>PowerPoint Presentation</vt:lpstr>
      <vt:lpstr>Purpose of this Meeting</vt:lpstr>
      <vt:lpstr>What we are going to cover</vt:lpstr>
      <vt:lpstr>What is a Local Plan</vt:lpstr>
      <vt:lpstr>What is contained within the proposed SDNPA Local Plan</vt:lpstr>
      <vt:lpstr>What are the timelines for the proposed SDNPA Local Plan</vt:lpstr>
      <vt:lpstr>How – and where - is Easebourne affected by this local plan</vt:lpstr>
      <vt:lpstr>The three sites </vt:lpstr>
      <vt:lpstr>What has been commented on so far</vt:lpstr>
      <vt:lpstr>Presentations from local residents’ groups</vt:lpstr>
      <vt:lpstr>How to submit your own comments to SDNPA</vt:lpstr>
      <vt:lpstr>What can you comment on?</vt:lpstr>
      <vt:lpstr>Actions for you</vt:lpstr>
      <vt:lpstr>Have your say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Kilty</dc:creator>
  <cp:lastModifiedBy>Daniel Kilty</cp:lastModifiedBy>
  <cp:revision>12</cp:revision>
  <cp:lastPrinted>2026-06-03T16:00:10Z</cp:lastPrinted>
  <dcterms:created xsi:type="dcterms:W3CDTF">2026-05-25T15:01:50Z</dcterms:created>
  <dcterms:modified xsi:type="dcterms:W3CDTF">2026-06-03T16:01:54Z</dcterms:modified>
</cp:coreProperties>
</file>